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Raleway"/>
      <p:regular r:id="rId42"/>
      <p:bold r:id="rId43"/>
      <p:italic r:id="rId44"/>
      <p:boldItalic r:id="rId45"/>
    </p:embeddedFont>
    <p:embeddedFont>
      <p:font typeface="Lato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Raleway-regular.fntdata"/><Relationship Id="rId41" Type="http://schemas.openxmlformats.org/officeDocument/2006/relationships/slide" Target="slides/slide36.xml"/><Relationship Id="rId44" Type="http://schemas.openxmlformats.org/officeDocument/2006/relationships/font" Target="fonts/Raleway-italic.fntdata"/><Relationship Id="rId43" Type="http://schemas.openxmlformats.org/officeDocument/2006/relationships/font" Target="fonts/Raleway-bold.fntdata"/><Relationship Id="rId46" Type="http://schemas.openxmlformats.org/officeDocument/2006/relationships/font" Target="fonts/Lato-regular.fntdata"/><Relationship Id="rId45" Type="http://schemas.openxmlformats.org/officeDocument/2006/relationships/font" Target="fonts/Raleway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-italic.fntdata"/><Relationship Id="rId47" Type="http://schemas.openxmlformats.org/officeDocument/2006/relationships/font" Target="fonts/Lato-bold.fntdata"/><Relationship Id="rId49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e3f7ad9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e3f7ad9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0e3f7ad99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0e3f7ad99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e3f7ad997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0e3f7ad99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0e3f7ad99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0e3f7ad99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0e3f7ad997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0e3f7ad997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0e3f7ad997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0e3f7ad99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e3f7ad997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e3f7ad99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e3f7ad997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0e3f7ad997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0e3f7ad997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0e3f7ad997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0e3f7ad997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0e3f7ad997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e3f7ad997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0e3f7ad997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e3f7ad99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0e3f7ad99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0e3f7ad997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0e3f7ad997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0e3f7ad997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0e3f7ad997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0e3f7ad997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0e3f7ad997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0e3f7ad997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0e3f7ad997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0e3f7ad997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0e3f7ad997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e3f7ad997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0e3f7ad997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e3f7ad997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0e3f7ad997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0e3f7ad997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0e3f7ad997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0e3f7ad997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0e3f7ad997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0e3f7ad997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0e3f7ad997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e3f7ad99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0e3f7ad99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0e3f7ad997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0e3f7ad997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0e3f7ad997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0e3f7ad997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0e3f7ad997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0e3f7ad997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0e3f7ad997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0e3f7ad997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0e3f7ad997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0e3f7ad997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0e3f7ad997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0e3f7ad997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0e3f7ad99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0e3f7ad99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0e3f7ad99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0e3f7ad99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0e3f7ad99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0e3f7ad99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0e3f7ad99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0e3f7ad99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e3f7ad99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0e3f7ad99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e3f7ad99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0e3f7ad99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600">
                <a:latin typeface="Raleway"/>
                <a:ea typeface="Raleway"/>
                <a:cs typeface="Raleway"/>
                <a:sym typeface="Raleway"/>
              </a:rPr>
              <a:t>Rahasia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600">
                <a:latin typeface="Raleway"/>
                <a:ea typeface="Raleway"/>
                <a:cs typeface="Raleway"/>
                <a:sym typeface="Raleway"/>
              </a:rPr>
              <a:t>Disesuaikan untuk</a:t>
            </a:r>
            <a:r>
              <a:rPr lang="id" sz="6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id" sz="600">
                <a:latin typeface="Raleway"/>
                <a:ea typeface="Raleway"/>
                <a:cs typeface="Raleway"/>
                <a:sym typeface="Raleway"/>
              </a:rPr>
              <a:t>nama perusahaan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d" sz="600">
                <a:latin typeface="Raleway"/>
                <a:ea typeface="Raleway"/>
                <a:cs typeface="Raleway"/>
                <a:sym typeface="Raleway"/>
              </a:rPr>
              <a:t>Versi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Rahasia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Disesuaikan untuk </a:t>
            </a:r>
            <a:r>
              <a:rPr b="1" lang="id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nama perusahaan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d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HTML Dasar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HTML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Apa itu HTML</a:t>
            </a:r>
            <a:endParaRPr/>
          </a:p>
        </p:txBody>
      </p:sp>
      <p:sp>
        <p:nvSpPr>
          <p:cNvPr id="233" name="Google Shape;233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d" sz="1800">
                <a:solidFill>
                  <a:srgbClr val="1D1E20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HTML merupakan singkatan dari </a:t>
            </a:r>
            <a:r>
              <a:rPr b="1" lang="id" sz="1800">
                <a:solidFill>
                  <a:srgbClr val="1D1E20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H</a:t>
            </a:r>
            <a:r>
              <a:rPr lang="id" sz="1800">
                <a:solidFill>
                  <a:srgbClr val="1D1E20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ypertext </a:t>
            </a:r>
            <a:r>
              <a:rPr b="1" lang="id" sz="1800">
                <a:solidFill>
                  <a:srgbClr val="1D1E20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M</a:t>
            </a:r>
            <a:r>
              <a:rPr lang="id" sz="1800">
                <a:solidFill>
                  <a:srgbClr val="1D1E20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arkup </a:t>
            </a:r>
            <a:r>
              <a:rPr b="1" lang="id" sz="1800">
                <a:solidFill>
                  <a:srgbClr val="1D1E20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L</a:t>
            </a:r>
            <a:r>
              <a:rPr lang="id" sz="1800">
                <a:solidFill>
                  <a:srgbClr val="1D1E20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anguage, yaitu bahasa markup standar untuk membuat dan menyusun halaman dan aplikasi web</a:t>
            </a:r>
            <a:endParaRPr sz="1800">
              <a:solidFill>
                <a:srgbClr val="1D1E20"/>
              </a:solidFill>
              <a:highlight>
                <a:schemeClr val="lt1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Struktur HTML</a:t>
            </a:r>
            <a:endParaRPr/>
          </a:p>
        </p:txBody>
      </p:sp>
      <p:pic>
        <p:nvPicPr>
          <p:cNvPr id="239" name="Google Shape;23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78875"/>
            <a:ext cx="7020826" cy="25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Tag Paragraf</a:t>
            </a:r>
            <a:endParaRPr/>
          </a:p>
        </p:txBody>
      </p:sp>
      <p:pic>
        <p:nvPicPr>
          <p:cNvPr id="245" name="Google Shape;24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78875"/>
            <a:ext cx="48768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553900"/>
            <a:ext cx="4876800" cy="1400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Tag Break Line</a:t>
            </a:r>
            <a:endParaRPr/>
          </a:p>
        </p:txBody>
      </p:sp>
      <p:pic>
        <p:nvPicPr>
          <p:cNvPr id="256" name="Google Shape;2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38" y="1983363"/>
            <a:ext cx="4924425" cy="19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925" y="1539875"/>
            <a:ext cx="4248150" cy="1714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Tag Heading</a:t>
            </a:r>
            <a:endParaRPr/>
          </a:p>
        </p:txBody>
      </p:sp>
      <p:pic>
        <p:nvPicPr>
          <p:cNvPr id="267" name="Google Shape;26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853850"/>
            <a:ext cx="4133750" cy="282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7450" y="1385700"/>
            <a:ext cx="3025250" cy="3365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Tag List</a:t>
            </a:r>
            <a:endParaRPr/>
          </a:p>
        </p:txBody>
      </p:sp>
      <p:pic>
        <p:nvPicPr>
          <p:cNvPr id="278" name="Google Shape;27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150" y="2078875"/>
            <a:ext cx="40636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117875"/>
            <a:ext cx="4215400" cy="17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Website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Tag ul</a:t>
            </a:r>
            <a:endParaRPr/>
          </a:p>
        </p:txBody>
      </p:sp>
      <p:pic>
        <p:nvPicPr>
          <p:cNvPr id="285" name="Google Shape;28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06250"/>
            <a:ext cx="4276725" cy="1714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Tag Ol</a:t>
            </a:r>
            <a:endParaRPr/>
          </a:p>
        </p:txBody>
      </p:sp>
      <p:pic>
        <p:nvPicPr>
          <p:cNvPr id="291" name="Google Shape;29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34275"/>
            <a:ext cx="4267200" cy="1866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Attribute type pada Tag Ol</a:t>
            </a:r>
            <a:endParaRPr/>
          </a:p>
        </p:txBody>
      </p:sp>
      <p:pic>
        <p:nvPicPr>
          <p:cNvPr id="297" name="Google Shape;29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325" y="1909924"/>
            <a:ext cx="8352925" cy="29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Tag Link</a:t>
            </a:r>
            <a:endParaRPr/>
          </a:p>
        </p:txBody>
      </p:sp>
      <p:pic>
        <p:nvPicPr>
          <p:cNvPr id="303" name="Google Shape;30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38" y="2170725"/>
            <a:ext cx="7610475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975" y="1988350"/>
            <a:ext cx="4286250" cy="1543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Tag Img</a:t>
            </a:r>
            <a:endParaRPr/>
          </a:p>
        </p:txBody>
      </p:sp>
      <p:pic>
        <p:nvPicPr>
          <p:cNvPr id="314" name="Google Shape;31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174425"/>
            <a:ext cx="5505450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1375" y="881175"/>
            <a:ext cx="3084075" cy="40380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Tag Table</a:t>
            </a:r>
            <a:endParaRPr/>
          </a:p>
        </p:txBody>
      </p:sp>
      <p:pic>
        <p:nvPicPr>
          <p:cNvPr id="325" name="Google Shape;3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125" y="1853850"/>
            <a:ext cx="3555156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000" y="1988375"/>
            <a:ext cx="4086225" cy="2038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Colspan Pada Table</a:t>
            </a:r>
            <a:endParaRPr/>
          </a:p>
        </p:txBody>
      </p:sp>
      <p:pic>
        <p:nvPicPr>
          <p:cNvPr id="336" name="Google Shape;33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38" y="1853838"/>
            <a:ext cx="4543425" cy="303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3238" y="2328600"/>
            <a:ext cx="3566338" cy="193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Apa itu website?</a:t>
            </a:r>
            <a:endParaRPr/>
          </a:p>
        </p:txBody>
      </p:sp>
      <p:sp>
        <p:nvSpPr>
          <p:cNvPr id="187" name="Google Shape;187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d" sz="1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Website adalah kumpulan halaman yang berisi informasi tertentu dan dapat diakses dengan mudah oleh siapapun, kapanpun dan di manapun melalui internet..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025" y="1708050"/>
            <a:ext cx="4286250" cy="2305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Rowspan pada Table</a:t>
            </a:r>
            <a:endParaRPr/>
          </a:p>
        </p:txBody>
      </p:sp>
      <p:pic>
        <p:nvPicPr>
          <p:cNvPr id="348" name="Google Shape;34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825" y="1978225"/>
            <a:ext cx="5172075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3250" y="1942000"/>
            <a:ext cx="3122300" cy="257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000" y="1553875"/>
            <a:ext cx="4133850" cy="2428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Challenge</a:t>
            </a:r>
            <a:endParaRPr/>
          </a:p>
        </p:txBody>
      </p:sp>
      <p:pic>
        <p:nvPicPr>
          <p:cNvPr id="360" name="Google Shape;36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6325" y="1992225"/>
            <a:ext cx="3943350" cy="27527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Tag Form</a:t>
            </a:r>
            <a:endParaRPr/>
          </a:p>
        </p:txBody>
      </p:sp>
      <p:pic>
        <p:nvPicPr>
          <p:cNvPr id="366" name="Google Shape;36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825" y="1853850"/>
            <a:ext cx="5086333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000" y="1553900"/>
            <a:ext cx="4267200" cy="2228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4800">
                <a:solidFill>
                  <a:srgbClr val="000000"/>
                </a:solidFill>
              </a:rPr>
              <a:t>Terima kasih.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Jenis - jenis website</a:t>
            </a:r>
            <a:endParaRPr/>
          </a:p>
        </p:txBody>
      </p:sp>
      <p:sp>
        <p:nvSpPr>
          <p:cNvPr id="193" name="Google Shape;193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AutoNum type="arabicPeriod"/>
            </a:pPr>
            <a:r>
              <a:rPr lang="id" sz="18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website statis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"/>
              <a:buAutoNum type="arabicPeriod"/>
            </a:pPr>
            <a:r>
              <a:rPr lang="id" sz="18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website dinamis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Website Statis</a:t>
            </a:r>
            <a:endParaRPr/>
          </a:p>
        </p:txBody>
      </p:sp>
      <p:sp>
        <p:nvSpPr>
          <p:cNvPr id="199" name="Google Shape;199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d" sz="18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Website statis merupakan website yang isi atau konten dari websitenya bersifat statis alias tidak berubah-ubah.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Website Dinamis</a:t>
            </a:r>
            <a:endParaRPr/>
          </a:p>
        </p:txBody>
      </p:sp>
      <p:sp>
        <p:nvSpPr>
          <p:cNvPr id="205" name="Google Shape;205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d" sz="18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Website dinamis merupakan website yang kontennya biasanya bersifat dinamis alias bisa berubah-ubah setiap harinya.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Text Editor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Apa itu Text Editor</a:t>
            </a:r>
            <a:endParaRPr/>
          </a:p>
        </p:txBody>
      </p:sp>
      <p:sp>
        <p:nvSpPr>
          <p:cNvPr id="216" name="Google Shape;216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d" sz="1800">
                <a:solidFill>
                  <a:srgbClr val="11111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text editor adalah software yang dapat menunjang aktivitas programmer dalam bekerja.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Contoh - contoh Text Editor</a:t>
            </a:r>
            <a:endParaRPr/>
          </a:p>
        </p:txBody>
      </p:sp>
      <p:sp>
        <p:nvSpPr>
          <p:cNvPr id="222" name="Google Shape;222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id"/>
              <a:t>Sublime Text 3 *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id"/>
              <a:t>Visual Studio Code *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id"/>
              <a:t>Atom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id"/>
              <a:t>WebStrom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